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DM Sans Bold" charset="1" panose="00000000000000000000"/>
      <p:regular r:id="rId22"/>
    </p:embeddedFont>
    <p:embeddedFont>
      <p:font typeface="DM San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Neue Machina Ultra-Bold" charset="1" panose="000009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726837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81075"/>
            <a:ext cx="406680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40">
                <a:solidFill>
                  <a:srgbClr val="000000"/>
                </a:solidFill>
                <a:latin typeface="DM Sans Bold"/>
              </a:rPr>
              <a:t>BOSTON UNIVERSITY BA476 SPRING 2024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21455" y="8495678"/>
            <a:ext cx="2711545" cy="1525244"/>
          </a:xfrm>
          <a:custGeom>
            <a:avLst/>
            <a:gdLst/>
            <a:ahLst/>
            <a:cxnLst/>
            <a:rect r="r" b="b" t="t" l="l"/>
            <a:pathLst>
              <a:path h="1525244" w="2711545">
                <a:moveTo>
                  <a:pt x="0" y="0"/>
                </a:moveTo>
                <a:lnTo>
                  <a:pt x="2711545" y="0"/>
                </a:lnTo>
                <a:lnTo>
                  <a:pt x="2711545" y="1525244"/>
                </a:lnTo>
                <a:lnTo>
                  <a:pt x="0" y="1525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699" y="2058648"/>
            <a:ext cx="14540532" cy="4486269"/>
            <a:chOff x="0" y="0"/>
            <a:chExt cx="19387375" cy="59816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9387375" cy="403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999"/>
                </a:lnSpc>
              </a:pPr>
              <a:r>
                <a:rPr lang="en-US" sz="9999">
                  <a:solidFill>
                    <a:srgbClr val="000000"/>
                  </a:solidFill>
                  <a:latin typeface="DM Sans Bold"/>
                </a:rPr>
                <a:t>Spotify Top Hits Popularity Predictor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594217"/>
              <a:ext cx="19387375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Group 3: Cecily Wang, Emily Doherty, Axel Bautista-Tienda, Hanchao Tang, Sean Ryan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39925" y="400050"/>
          <a:ext cx="17938379" cy="8126186"/>
        </p:xfrm>
        <a:graphic>
          <a:graphicData uri="http://schemas.openxmlformats.org/drawingml/2006/table">
            <a:tbl>
              <a:tblPr/>
              <a:tblGrid>
                <a:gridCol w="4583696"/>
                <a:gridCol w="2539057"/>
                <a:gridCol w="1217318"/>
                <a:gridCol w="2137298"/>
                <a:gridCol w="1217318"/>
                <a:gridCol w="6243691"/>
              </a:tblGrid>
              <a:tr h="10774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Model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MSE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Adjusted R^2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RMSE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Best alpha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Features chosen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55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Decision Tree With Pruning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0.43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-0.88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‘danceability', 'mode', 'valence', 'instrumentalness', 'tempo'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3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Decision Tree With Recursive Feature Elimination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0.37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-0.63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'energy', 'loudness', 'speechiness', 'acousticness', 'liveness'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290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Bagging w/ GridSearchCV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340.4853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0.25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19.3736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703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Boosting w/ GridSearchCV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245.6471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0.49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15.9913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342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Random Forest 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15.4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0.99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"duration_ms", "danceability", "energy", "key", "speechiness", "acousticness", "instrumentalness", "liveness", 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"valence", "tempo", "artist_popularity", "age_of_song", "explicit_True"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2501" y="3575637"/>
            <a:ext cx="9195491" cy="5682663"/>
          </a:xfrm>
          <a:custGeom>
            <a:avLst/>
            <a:gdLst/>
            <a:ahLst/>
            <a:cxnLst/>
            <a:rect r="r" b="b" t="t" l="l"/>
            <a:pathLst>
              <a:path h="5682663" w="9195491">
                <a:moveTo>
                  <a:pt x="0" y="0"/>
                </a:moveTo>
                <a:lnTo>
                  <a:pt x="9195491" y="0"/>
                </a:lnTo>
                <a:lnTo>
                  <a:pt x="9195491" y="5682663"/>
                </a:lnTo>
                <a:lnTo>
                  <a:pt x="0" y="5682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50013" y="3575637"/>
            <a:ext cx="8068540" cy="5682663"/>
          </a:xfrm>
          <a:custGeom>
            <a:avLst/>
            <a:gdLst/>
            <a:ahLst/>
            <a:cxnLst/>
            <a:rect r="r" b="b" t="t" l="l"/>
            <a:pathLst>
              <a:path h="5682663" w="8068540">
                <a:moveTo>
                  <a:pt x="0" y="0"/>
                </a:moveTo>
                <a:lnTo>
                  <a:pt x="8068541" y="0"/>
                </a:lnTo>
                <a:lnTo>
                  <a:pt x="8068541" y="5682663"/>
                </a:lnTo>
                <a:lnTo>
                  <a:pt x="0" y="56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6" r="0" b="-12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1876" y="1340520"/>
            <a:ext cx="7276741" cy="1606813"/>
            <a:chOff x="0" y="0"/>
            <a:chExt cx="9702322" cy="21424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702322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The Final </a:t>
              </a:r>
              <a:r>
                <a:rPr lang="en-US" sz="3000">
                  <a:solidFill>
                    <a:srgbClr val="5E17EB"/>
                  </a:solidFill>
                  <a:latin typeface="DM Sans Bold"/>
                </a:rPr>
                <a:t>Lasso Regularization</a:t>
              </a:r>
              <a:r>
                <a:rPr lang="en-US" sz="3000">
                  <a:solidFill>
                    <a:srgbClr val="000000"/>
                  </a:solidFill>
                  <a:latin typeface="DM Sans Bold"/>
                </a:rPr>
                <a:t> Model that gave us one of our best MSE at 236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95259"/>
              <a:ext cx="970232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385775" y="1273845"/>
            <a:ext cx="879701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The Final </a:t>
            </a:r>
            <a:r>
              <a:rPr lang="en-US" sz="3000">
                <a:solidFill>
                  <a:srgbClr val="5E17EB"/>
                </a:solidFill>
                <a:latin typeface="DM Sans Bold"/>
              </a:rPr>
              <a:t>Polynomial Lasso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 also gave a competitive test MSE of 239.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19635" y="2733973"/>
            <a:ext cx="5376714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</a:rPr>
              <a:t>Feature selection: shrink less important feature's coefficients to zero, </a:t>
            </a:r>
          </a:p>
          <a:p>
            <a:pPr algn="l" marL="259080" indent="-129540" lvl="1">
              <a:lnSpc>
                <a:spcPts val="1679"/>
              </a:lnSpc>
              <a:buFont typeface="Arial"/>
              <a:buChar char="•"/>
            </a:pPr>
            <a:r>
              <a:rPr lang="en-US" sz="1200">
                <a:solidFill>
                  <a:srgbClr val="000000"/>
                </a:solidFill>
                <a:latin typeface="Canva Sans"/>
              </a:rPr>
              <a:t>Prevent overfitting by reducing model complexity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82128" y="4991198"/>
            <a:ext cx="8923745" cy="2531177"/>
            <a:chOff x="0" y="0"/>
            <a:chExt cx="11898326" cy="337490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1898326" cy="2242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4"/>
                </a:lnSpc>
                <a:spcBef>
                  <a:spcPct val="0"/>
                </a:spcBef>
              </a:pPr>
              <a:r>
                <a:rPr lang="en-US" sz="3679">
                  <a:solidFill>
                    <a:srgbClr val="000000"/>
                  </a:solidFill>
                  <a:latin typeface="DM Sans Bold"/>
                </a:rPr>
                <a:t>The Final </a:t>
              </a:r>
              <a:r>
                <a:rPr lang="en-US" sz="3679">
                  <a:solidFill>
                    <a:srgbClr val="5E17EB"/>
                  </a:solidFill>
                  <a:latin typeface="DM Sans Bold"/>
                </a:rPr>
                <a:t>Decision Tree With Recursive Feature Elimination Model</a:t>
              </a:r>
              <a:r>
                <a:rPr lang="en-US" sz="3679">
                  <a:solidFill>
                    <a:srgbClr val="000000"/>
                  </a:solidFill>
                  <a:latin typeface="DM Sans Bold"/>
                </a:rPr>
                <a:t> gave us our lowest MSE at 0.37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705156"/>
              <a:ext cx="11898326" cy="6697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49941" y="3254004"/>
            <a:ext cx="10788118" cy="128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3679">
                <a:solidFill>
                  <a:srgbClr val="000000"/>
                </a:solidFill>
                <a:latin typeface="DM Sans Bold"/>
              </a:rPr>
              <a:t>When we changed our approach to classification: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34330">
            <a:off x="8735911" y="-5500518"/>
            <a:ext cx="12220904" cy="12190352"/>
          </a:xfrm>
          <a:custGeom>
            <a:avLst/>
            <a:gdLst/>
            <a:ahLst/>
            <a:cxnLst/>
            <a:rect r="r" b="b" t="t" l="l"/>
            <a:pathLst>
              <a:path h="12190352" w="12220904">
                <a:moveTo>
                  <a:pt x="0" y="0"/>
                </a:moveTo>
                <a:lnTo>
                  <a:pt x="12220904" y="0"/>
                </a:lnTo>
                <a:lnTo>
                  <a:pt x="12220904" y="12190352"/>
                </a:lnTo>
                <a:lnTo>
                  <a:pt x="0" y="1219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710092"/>
            <a:ext cx="9144000" cy="4866817"/>
          </a:xfrm>
          <a:custGeom>
            <a:avLst/>
            <a:gdLst/>
            <a:ahLst/>
            <a:cxnLst/>
            <a:rect r="r" b="b" t="t" l="l"/>
            <a:pathLst>
              <a:path h="4866817" w="9144000">
                <a:moveTo>
                  <a:pt x="0" y="0"/>
                </a:moveTo>
                <a:lnTo>
                  <a:pt x="9144000" y="0"/>
                </a:lnTo>
                <a:lnTo>
                  <a:pt x="9144000" y="4866816"/>
                </a:lnTo>
                <a:lnTo>
                  <a:pt x="0" y="4866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710092"/>
            <a:ext cx="9144000" cy="4866817"/>
          </a:xfrm>
          <a:custGeom>
            <a:avLst/>
            <a:gdLst/>
            <a:ahLst/>
            <a:cxnLst/>
            <a:rect r="r" b="b" t="t" l="l"/>
            <a:pathLst>
              <a:path h="4866817" w="9144000">
                <a:moveTo>
                  <a:pt x="0" y="0"/>
                </a:moveTo>
                <a:lnTo>
                  <a:pt x="9144000" y="0"/>
                </a:lnTo>
                <a:lnTo>
                  <a:pt x="9144000" y="4866816"/>
                </a:lnTo>
                <a:lnTo>
                  <a:pt x="0" y="4866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418426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Bagging/Boosting Feature Importance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1905" y="7621485"/>
            <a:ext cx="1664419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</a:rPr>
              <a:t>The boosting model prioritizes artist popularity and acoustic properties, while the bagging model emphasizes genres and vocal content in predicting song popularity.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934330">
            <a:off x="8735911" y="-5500518"/>
            <a:ext cx="12220904" cy="12190352"/>
          </a:xfrm>
          <a:custGeom>
            <a:avLst/>
            <a:gdLst/>
            <a:ahLst/>
            <a:cxnLst/>
            <a:rect r="r" b="b" t="t" l="l"/>
            <a:pathLst>
              <a:path h="12190352" w="12220904">
                <a:moveTo>
                  <a:pt x="0" y="0"/>
                </a:moveTo>
                <a:lnTo>
                  <a:pt x="12220904" y="0"/>
                </a:lnTo>
                <a:lnTo>
                  <a:pt x="12220904" y="12190352"/>
                </a:lnTo>
                <a:lnTo>
                  <a:pt x="0" y="12190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9128" y="2348445"/>
            <a:ext cx="7826441" cy="7352480"/>
          </a:xfrm>
          <a:custGeom>
            <a:avLst/>
            <a:gdLst/>
            <a:ahLst/>
            <a:cxnLst/>
            <a:rect r="r" b="b" t="t" l="l"/>
            <a:pathLst>
              <a:path h="7352480" w="7826441">
                <a:moveTo>
                  <a:pt x="0" y="0"/>
                </a:moveTo>
                <a:lnTo>
                  <a:pt x="7826441" y="0"/>
                </a:lnTo>
                <a:lnTo>
                  <a:pt x="7826441" y="7352480"/>
                </a:lnTo>
                <a:lnTo>
                  <a:pt x="0" y="735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418426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Random Forest Feature Importance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2272245"/>
            <a:ext cx="7808996" cy="419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0"/>
              </a:lnSpc>
              <a:spcBef>
                <a:spcPct val="0"/>
              </a:spcBef>
            </a:pPr>
            <a:r>
              <a:rPr lang="en-US" sz="3957">
                <a:solidFill>
                  <a:srgbClr val="000000"/>
                </a:solidFill>
                <a:latin typeface="DM Sans"/>
              </a:rPr>
              <a:t>Artist_Popularity (a measure of how many popular songs an artist has) had the strongest importance in predicting whether a song would have greater popularity of 0.13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50304" y="7171855"/>
            <a:ext cx="7808996" cy="208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0"/>
              </a:lnSpc>
              <a:spcBef>
                <a:spcPct val="0"/>
              </a:spcBef>
            </a:pPr>
            <a:r>
              <a:rPr lang="en-US" sz="3957">
                <a:solidFill>
                  <a:srgbClr val="000000"/>
                </a:solidFill>
                <a:latin typeface="DM Sans"/>
              </a:rPr>
              <a:t>Following variables were speechiness, valence, and tempo at 0.09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21153" y="1159326"/>
            <a:ext cx="604569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DM Sans"/>
              </a:rPr>
              <a:t>Challenges</a:t>
            </a:r>
            <a:r>
              <a:rPr lang="en-US" sz="3499">
                <a:solidFill>
                  <a:srgbClr val="000000"/>
                </a:solidFill>
                <a:latin typeface="DM Sans"/>
              </a:rPr>
              <a:t> and Overcomings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7258" y="4010025"/>
            <a:ext cx="17880742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Another challenge - data was perhaps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not suitable for linear regression</a:t>
            </a:r>
            <a:r>
              <a:rPr lang="en-US" sz="3000">
                <a:solidFill>
                  <a:srgbClr val="000000"/>
                </a:solidFill>
                <a:latin typeface="DM Sans"/>
              </a:rPr>
              <a:t>.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Best models up to that point were linear regression, but still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not capturing a large proportion of the data</a:t>
            </a:r>
            <a:r>
              <a:rPr lang="en-US" sz="3000">
                <a:solidFill>
                  <a:srgbClr val="000000"/>
                </a:solidFill>
                <a:latin typeface="DM Sans"/>
              </a:rPr>
              <a:t>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We performed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feature engineering on our response feature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Found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greater success </a:t>
            </a:r>
            <a:r>
              <a:rPr lang="en-US" sz="3000">
                <a:solidFill>
                  <a:srgbClr val="000000"/>
                </a:solidFill>
                <a:latin typeface="DM Sans"/>
              </a:rPr>
              <a:t>treating this as a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classification </a:t>
            </a:r>
            <a:r>
              <a:rPr lang="en-US" sz="3000">
                <a:solidFill>
                  <a:srgbClr val="000000"/>
                </a:solidFill>
                <a:latin typeface="DM Sans"/>
              </a:rPr>
              <a:t>problem - response predictor of 1 or 0 depending on a threshold of popularity - rather than regression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07258" y="8201025"/>
            <a:ext cx="1788074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Through this project, we learned that there is a great deal of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creativity </a:t>
            </a:r>
            <a:r>
              <a:rPr lang="en-US" sz="3000">
                <a:solidFill>
                  <a:srgbClr val="000000"/>
                </a:solidFill>
                <a:latin typeface="DM Sans"/>
              </a:rPr>
              <a:t>and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trial and error</a:t>
            </a:r>
            <a:r>
              <a:rPr lang="en-US" sz="3000">
                <a:solidFill>
                  <a:srgbClr val="000000"/>
                </a:solidFill>
                <a:latin typeface="DM Sans"/>
              </a:rPr>
              <a:t> that goes into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choosing and tuning</a:t>
            </a:r>
            <a:r>
              <a:rPr lang="en-US" sz="3000">
                <a:solidFill>
                  <a:srgbClr val="000000"/>
                </a:solidFill>
                <a:latin typeface="DM Sans"/>
              </a:rPr>
              <a:t> a great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ML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258" y="2407604"/>
            <a:ext cx="17880742" cy="151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Faced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high runtime</a:t>
            </a:r>
            <a:r>
              <a:rPr lang="en-US" sz="3000">
                <a:solidFill>
                  <a:srgbClr val="000000"/>
                </a:solidFill>
                <a:latin typeface="DM Sans"/>
              </a:rPr>
              <a:t> and so </a:t>
            </a:r>
            <a:r>
              <a:rPr lang="en-US" sz="3000">
                <a:solidFill>
                  <a:srgbClr val="000000"/>
                </a:solidFill>
                <a:latin typeface="DM Sans Bold"/>
              </a:rPr>
              <a:t>we were limited in how much we could tune our models</a:t>
            </a:r>
            <a:r>
              <a:rPr lang="en-US" sz="3000">
                <a:solidFill>
                  <a:srgbClr val="000000"/>
                </a:solidFill>
                <a:latin typeface="DM Sans"/>
              </a:rPr>
              <a:t> using cross-validation and GridSearchCV based on hardware constraints and time</a:t>
            </a:r>
          </a:p>
          <a:p>
            <a:pPr algn="l">
              <a:lnSpc>
                <a:spcPts val="362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94350" y="4184641"/>
            <a:ext cx="8099301" cy="171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6873687" y="5138738"/>
            <a:ext cx="734068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79865" y="1917613"/>
            <a:ext cx="7764135" cy="2844800"/>
            <a:chOff x="0" y="0"/>
            <a:chExt cx="10352180" cy="37930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352180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DM Sans Bold"/>
                </a:rPr>
                <a:t>Statement of the Problem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16792"/>
              <a:ext cx="1035218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522160" y="1473156"/>
            <a:ext cx="5737140" cy="4306943"/>
            <a:chOff x="0" y="0"/>
            <a:chExt cx="7649519" cy="574259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7649519" cy="1768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72"/>
                </a:lnSpc>
              </a:pPr>
              <a:r>
                <a:rPr lang="en-US" sz="2727">
                  <a:solidFill>
                    <a:srgbClr val="000000"/>
                  </a:solidFill>
                  <a:latin typeface="DM Sans Bold"/>
                </a:rPr>
                <a:t>Why is this important and relevant? </a:t>
              </a:r>
            </a:p>
            <a:p>
              <a:pPr algn="l" marL="0" indent="0" lvl="0">
                <a:lnSpc>
                  <a:spcPts val="406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94948"/>
              <a:ext cx="7649519" cy="3247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6456" indent="-253228" lvl="1">
                <a:lnSpc>
                  <a:spcPts val="3284"/>
                </a:lnSpc>
                <a:buFont typeface="Arial"/>
                <a:buChar char="•"/>
              </a:pPr>
              <a:r>
                <a:rPr lang="en-US" sz="2345">
                  <a:solidFill>
                    <a:srgbClr val="000000"/>
                  </a:solidFill>
                  <a:latin typeface="DM Sans"/>
                </a:rPr>
                <a:t>help increase the generation of sales which play a high value when it comes to streaming platforms. </a:t>
              </a:r>
            </a:p>
            <a:p>
              <a:pPr algn="l" marL="506456" indent="-253228" lvl="1">
                <a:lnSpc>
                  <a:spcPts val="3284"/>
                </a:lnSpc>
                <a:buFont typeface="Arial"/>
                <a:buChar char="•"/>
              </a:pPr>
              <a:r>
                <a:rPr lang="en-US" sz="2345">
                  <a:solidFill>
                    <a:srgbClr val="000000"/>
                  </a:solidFill>
                  <a:latin typeface="DM Sans"/>
                </a:rPr>
                <a:t>help music artists to reach a wider audience. </a:t>
              </a:r>
            </a:p>
            <a:p>
              <a:pPr algn="l">
                <a:lnSpc>
                  <a:spcPts val="3284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9865" y="6554648"/>
            <a:ext cx="8466465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000000"/>
                </a:solidFill>
                <a:latin typeface="DM Sans"/>
              </a:rPr>
              <a:t>Initially, the features that we thought would be the best indicators for how popular a song would be were: </a:t>
            </a:r>
            <a:r>
              <a:rPr lang="en-US" sz="2499">
                <a:solidFill>
                  <a:srgbClr val="000000"/>
                </a:solidFill>
                <a:latin typeface="DM Sans Bold"/>
              </a:rPr>
              <a:t>danceability, mode, valence, instrumentalness, and tempo.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865" y="4324263"/>
            <a:ext cx="776413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BF63"/>
                </a:solidFill>
                <a:latin typeface="DM Sans Bold"/>
              </a:rPr>
              <a:t>Can we accurately p</a:t>
            </a:r>
            <a:r>
              <a:rPr lang="en-US" sz="3000">
                <a:solidFill>
                  <a:srgbClr val="00BF63"/>
                </a:solidFill>
                <a:latin typeface="DM Sans Bold"/>
              </a:rPr>
              <a:t>redict the popularity of a song based on selected features?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522160" y="5720634"/>
            <a:ext cx="5737140" cy="2273563"/>
            <a:chOff x="0" y="0"/>
            <a:chExt cx="7649519" cy="30314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7649519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DM Sans Bold"/>
                </a:rPr>
                <a:t>Objective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15859"/>
              <a:ext cx="7649519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DM Sans"/>
                </a:rPr>
                <a:t>Develop a model that lowers MSE the most so that we can accurately predict popularity.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0559" y="-354056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64830" y="1208790"/>
            <a:ext cx="7460396" cy="1918051"/>
            <a:chOff x="0" y="0"/>
            <a:chExt cx="5701733" cy="14659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01733" cy="1465903"/>
            </a:xfrm>
            <a:custGeom>
              <a:avLst/>
              <a:gdLst/>
              <a:ahLst/>
              <a:cxnLst/>
              <a:rect r="r" b="b" t="t" l="l"/>
              <a:pathLst>
                <a:path h="1465903" w="5701733">
                  <a:moveTo>
                    <a:pt x="31132" y="0"/>
                  </a:moveTo>
                  <a:lnTo>
                    <a:pt x="5670601" y="0"/>
                  </a:lnTo>
                  <a:cubicBezTo>
                    <a:pt x="5687795" y="0"/>
                    <a:pt x="5701733" y="13938"/>
                    <a:pt x="5701733" y="31132"/>
                  </a:cubicBezTo>
                  <a:lnTo>
                    <a:pt x="5701733" y="1434770"/>
                  </a:lnTo>
                  <a:cubicBezTo>
                    <a:pt x="5701733" y="1443027"/>
                    <a:pt x="5698453" y="1450946"/>
                    <a:pt x="5692615" y="1456784"/>
                  </a:cubicBezTo>
                  <a:cubicBezTo>
                    <a:pt x="5686776" y="1462623"/>
                    <a:pt x="5678858" y="1465903"/>
                    <a:pt x="5670601" y="1465903"/>
                  </a:cubicBezTo>
                  <a:lnTo>
                    <a:pt x="31132" y="1465903"/>
                  </a:lnTo>
                  <a:cubicBezTo>
                    <a:pt x="22875" y="1465903"/>
                    <a:pt x="14957" y="1462623"/>
                    <a:pt x="9118" y="1456784"/>
                  </a:cubicBezTo>
                  <a:cubicBezTo>
                    <a:pt x="3280" y="1450946"/>
                    <a:pt x="0" y="1443027"/>
                    <a:pt x="0" y="1434770"/>
                  </a:cubicBezTo>
                  <a:lnTo>
                    <a:pt x="0" y="31132"/>
                  </a:lnTo>
                  <a:cubicBezTo>
                    <a:pt x="0" y="22875"/>
                    <a:pt x="3280" y="14957"/>
                    <a:pt x="9118" y="9118"/>
                  </a:cubicBezTo>
                  <a:cubicBezTo>
                    <a:pt x="14957" y="3280"/>
                    <a:pt x="22875" y="0"/>
                    <a:pt x="31132" y="0"/>
                  </a:cubicBezTo>
                  <a:close/>
                </a:path>
              </a:pathLst>
            </a:custGeom>
            <a:solidFill>
              <a:srgbClr val="E0D2E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701733" cy="150400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DM Sans Bold"/>
                </a:rPr>
                <a:t>This dataset covers the top 2000 tracks on Spotify from 2000-2019. It is originally sourced with Spotify library for Python.</a:t>
              </a:r>
            </a:p>
            <a:p>
              <a:pPr algn="just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409573" y="3629073"/>
            <a:ext cx="1511565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09573" y="1459966"/>
            <a:ext cx="602489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About our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3270" y="3907796"/>
            <a:ext cx="602489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</a:rPr>
              <a:t>Contents of the Data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93270" y="4867275"/>
            <a:ext cx="6024896" cy="331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DM Sans"/>
              </a:rPr>
              <a:t>Contains </a:t>
            </a:r>
            <a:r>
              <a:rPr lang="en-US" sz="2300">
                <a:solidFill>
                  <a:srgbClr val="000000"/>
                </a:solidFill>
                <a:latin typeface="DM Sans Bold"/>
              </a:rPr>
              <a:t>categorical</a:t>
            </a:r>
            <a:r>
              <a:rPr lang="en-US" sz="2300">
                <a:solidFill>
                  <a:srgbClr val="000000"/>
                </a:solidFill>
                <a:latin typeface="DM Sans"/>
              </a:rPr>
              <a:t> and </a:t>
            </a:r>
            <a:r>
              <a:rPr lang="en-US" sz="2300">
                <a:solidFill>
                  <a:srgbClr val="000000"/>
                </a:solidFill>
                <a:latin typeface="DM Sans Bold"/>
              </a:rPr>
              <a:t>numerical</a:t>
            </a:r>
            <a:r>
              <a:rPr lang="en-US" sz="2300">
                <a:solidFill>
                  <a:srgbClr val="000000"/>
                </a:solidFill>
                <a:latin typeface="DM Sans"/>
              </a:rPr>
              <a:t> data spanning artist names, track titles, release years, and various measures of track characteristics (like danceability, energy, and loudness). </a:t>
            </a:r>
          </a:p>
          <a:p>
            <a:pPr algn="l" marL="496574" indent="-248287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DM Sans"/>
              </a:rPr>
              <a:t>The entire dataset consists of </a:t>
            </a:r>
            <a:r>
              <a:rPr lang="en-US" sz="2300">
                <a:solidFill>
                  <a:srgbClr val="000000"/>
                </a:solidFill>
                <a:latin typeface="DM Sans Bold"/>
              </a:rPr>
              <a:t>18 features and has over 2000 instances</a:t>
            </a:r>
            <a:r>
              <a:rPr lang="en-US" sz="2300">
                <a:solidFill>
                  <a:srgbClr val="000000"/>
                </a:solidFill>
                <a:latin typeface="DM Sans"/>
              </a:rPr>
              <a:t>. </a:t>
            </a:r>
          </a:p>
          <a:p>
            <a:pPr algn="l">
              <a:lnSpc>
                <a:spcPts val="4200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3974471"/>
            <a:ext cx="7574152" cy="5298497"/>
            <a:chOff x="0" y="0"/>
            <a:chExt cx="10098870" cy="706466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294331"/>
              <a:ext cx="10098870" cy="4770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DM Sans"/>
                </a:rPr>
                <a:t>The purpose of this dataset is to analyze trends in music over the years 2000-2019 and understand </a:t>
              </a:r>
              <a:r>
                <a:rPr lang="en-US" sz="2299">
                  <a:solidFill>
                    <a:srgbClr val="000000"/>
                  </a:solidFill>
                  <a:latin typeface="DM Sans Bold"/>
                </a:rPr>
                <a:t>what influences track popularity. </a:t>
              </a:r>
              <a:r>
                <a:rPr lang="en-US" sz="2299">
                  <a:solidFill>
                    <a:srgbClr val="000000"/>
                  </a:solidFill>
                  <a:latin typeface="DM Sans"/>
                </a:rPr>
                <a:t>This helps us train our ML algorithms to reach our problem goal. </a:t>
              </a:r>
            </a:p>
            <a:p>
              <a:pPr algn="l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DM Sans"/>
                </a:rPr>
                <a:t>This dataset is appropriate for the issue we want to solve because of how </a:t>
              </a:r>
              <a:r>
                <a:rPr lang="en-US" sz="2299">
                  <a:solidFill>
                    <a:srgbClr val="000000"/>
                  </a:solidFill>
                  <a:latin typeface="DM Sans Bold"/>
                </a:rPr>
                <a:t>comprehensive</a:t>
              </a:r>
              <a:r>
                <a:rPr lang="en-US" sz="2299">
                  <a:solidFill>
                    <a:srgbClr val="000000"/>
                  </a:solidFill>
                  <a:latin typeface="DM Sans"/>
                </a:rPr>
                <a:t> it is in terms of the variety of features and the span of years which makes it suitable for the analysis of trends in musical attributes and popularity.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10098870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Understanding and Appropriateness of the Data</a:t>
              </a:r>
            </a:p>
            <a:p>
              <a:pPr algn="l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7644" y="2325681"/>
            <a:ext cx="11126140" cy="7064389"/>
          </a:xfrm>
          <a:custGeom>
            <a:avLst/>
            <a:gdLst/>
            <a:ahLst/>
            <a:cxnLst/>
            <a:rect r="r" b="b" t="t" l="l"/>
            <a:pathLst>
              <a:path h="7064389" w="11126140">
                <a:moveTo>
                  <a:pt x="0" y="0"/>
                </a:moveTo>
                <a:lnTo>
                  <a:pt x="11126140" y="0"/>
                </a:lnTo>
                <a:lnTo>
                  <a:pt x="11126140" y="7064388"/>
                </a:lnTo>
                <a:lnTo>
                  <a:pt x="0" y="706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80930" y="1261162"/>
            <a:ext cx="111261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Basic Descriptive Visuals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3786">
            <a:off x="-3756778" y="-1127135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411829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Workflow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951335" y="886270"/>
            <a:ext cx="3523234" cy="1500320"/>
            <a:chOff x="0" y="0"/>
            <a:chExt cx="812800" cy="3461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F6956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393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EFBF5"/>
                  </a:solidFill>
                  <a:latin typeface="DM Sans"/>
                </a:rPr>
                <a:t>Spotify Data from Kaggle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64186" y="3494989"/>
            <a:ext cx="3097532" cy="1462448"/>
            <a:chOff x="0" y="0"/>
            <a:chExt cx="1512860" cy="7142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2860" cy="714272"/>
            </a:xfrm>
            <a:custGeom>
              <a:avLst/>
              <a:gdLst/>
              <a:ahLst/>
              <a:cxnLst/>
              <a:rect r="r" b="b" t="t" l="l"/>
              <a:pathLst>
                <a:path h="714272" w="1512860">
                  <a:moveTo>
                    <a:pt x="0" y="0"/>
                  </a:moveTo>
                  <a:lnTo>
                    <a:pt x="1512860" y="0"/>
                  </a:lnTo>
                  <a:lnTo>
                    <a:pt x="1512860" y="714272"/>
                  </a:lnTo>
                  <a:lnTo>
                    <a:pt x="0" y="714272"/>
                  </a:lnTo>
                  <a:close/>
                </a:path>
              </a:pathLst>
            </a:custGeom>
            <a:solidFill>
              <a:srgbClr val="E0D2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12860" cy="7523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DM Sans"/>
                </a:rPr>
                <a:t>Data Cleaning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712952" y="2386589"/>
            <a:ext cx="0" cy="110840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6294017" y="3778470"/>
            <a:ext cx="2272258" cy="895485"/>
            <a:chOff x="0" y="0"/>
            <a:chExt cx="1109790" cy="4373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D5C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DM Sans"/>
                </a:rPr>
                <a:t>Feature Engineering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flipH="true" flipV="true">
            <a:off x="8566275" y="4226213"/>
            <a:ext cx="597910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6087382" y="5454098"/>
            <a:ext cx="2685528" cy="1732324"/>
            <a:chOff x="0" y="0"/>
            <a:chExt cx="1311634" cy="8460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11634" cy="846081"/>
            </a:xfrm>
            <a:custGeom>
              <a:avLst/>
              <a:gdLst/>
              <a:ahLst/>
              <a:cxnLst/>
              <a:rect r="r" b="b" t="t" l="l"/>
              <a:pathLst>
                <a:path h="846081" w="1311634">
                  <a:moveTo>
                    <a:pt x="0" y="0"/>
                  </a:moveTo>
                  <a:lnTo>
                    <a:pt x="1311634" y="0"/>
                  </a:lnTo>
                  <a:lnTo>
                    <a:pt x="1311634" y="846081"/>
                  </a:lnTo>
                  <a:lnTo>
                    <a:pt x="0" y="846081"/>
                  </a:lnTo>
                  <a:close/>
                </a:path>
              </a:pathLst>
            </a:custGeom>
            <a:solidFill>
              <a:srgbClr val="E0D2E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11634" cy="88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DM Sans"/>
                </a:rPr>
                <a:t>Train Models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7430146" y="4673955"/>
            <a:ext cx="0" cy="780143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/>
          <p:nvPr/>
        </p:nvGrpSpPr>
        <p:grpSpPr>
          <a:xfrm rot="-31835">
            <a:off x="6603155" y="7943652"/>
            <a:ext cx="1664992" cy="895485"/>
            <a:chOff x="0" y="0"/>
            <a:chExt cx="813196" cy="43736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3196" cy="437362"/>
            </a:xfrm>
            <a:custGeom>
              <a:avLst/>
              <a:gdLst/>
              <a:ahLst/>
              <a:cxnLst/>
              <a:rect r="r" b="b" t="t" l="l"/>
              <a:pathLst>
                <a:path h="437362" w="813196">
                  <a:moveTo>
                    <a:pt x="0" y="0"/>
                  </a:moveTo>
                  <a:lnTo>
                    <a:pt x="813196" y="0"/>
                  </a:lnTo>
                  <a:lnTo>
                    <a:pt x="813196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3196" cy="47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DM Sans"/>
                </a:rPr>
                <a:t>Cross Validate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7439671" y="7186422"/>
            <a:ext cx="0" cy="744037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-31835">
            <a:off x="9302019" y="7681572"/>
            <a:ext cx="3695443" cy="1419644"/>
            <a:chOff x="0" y="0"/>
            <a:chExt cx="1804885" cy="69336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04885" cy="693366"/>
            </a:xfrm>
            <a:custGeom>
              <a:avLst/>
              <a:gdLst/>
              <a:ahLst/>
              <a:cxnLst/>
              <a:rect r="r" b="b" t="t" l="l"/>
              <a:pathLst>
                <a:path h="693366" w="1804885">
                  <a:moveTo>
                    <a:pt x="0" y="0"/>
                  </a:moveTo>
                  <a:lnTo>
                    <a:pt x="1804885" y="0"/>
                  </a:lnTo>
                  <a:lnTo>
                    <a:pt x="1804885" y="693366"/>
                  </a:lnTo>
                  <a:lnTo>
                    <a:pt x="0" y="693366"/>
                  </a:lnTo>
                  <a:close/>
                </a:path>
              </a:pathLst>
            </a:custGeom>
            <a:solidFill>
              <a:srgbClr val="E0D2E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804885" cy="731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DM Sans"/>
                </a:rPr>
                <a:t>Tune Models (Grid Search)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615004" y="7930460"/>
            <a:ext cx="1793806" cy="895485"/>
            <a:chOff x="0" y="0"/>
            <a:chExt cx="876110" cy="4373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76110" cy="437362"/>
            </a:xfrm>
            <a:custGeom>
              <a:avLst/>
              <a:gdLst/>
              <a:ahLst/>
              <a:cxnLst/>
              <a:rect r="r" b="b" t="t" l="l"/>
              <a:pathLst>
                <a:path h="437362" w="876110">
                  <a:moveTo>
                    <a:pt x="0" y="0"/>
                  </a:moveTo>
                  <a:lnTo>
                    <a:pt x="876110" y="0"/>
                  </a:lnTo>
                  <a:lnTo>
                    <a:pt x="87611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76110" cy="47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DM Sans"/>
                </a:rPr>
                <a:t>Cross Validate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467912" y="5863222"/>
            <a:ext cx="1793806" cy="895485"/>
            <a:chOff x="0" y="0"/>
            <a:chExt cx="876110" cy="4373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76110" cy="437362"/>
            </a:xfrm>
            <a:custGeom>
              <a:avLst/>
              <a:gdLst/>
              <a:ahLst/>
              <a:cxnLst/>
              <a:rect r="r" b="b" t="t" l="l"/>
              <a:pathLst>
                <a:path h="437362" w="876110">
                  <a:moveTo>
                    <a:pt x="0" y="0"/>
                  </a:moveTo>
                  <a:lnTo>
                    <a:pt x="876110" y="0"/>
                  </a:lnTo>
                  <a:lnTo>
                    <a:pt x="87611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76110" cy="47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DM Sans"/>
                </a:rPr>
                <a:t>Test MSE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8268112" y="8383685"/>
            <a:ext cx="1033987" cy="2482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>
            <a:off x="12997383" y="8374283"/>
            <a:ext cx="1617621" cy="3919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12261718" y="6310964"/>
            <a:ext cx="3250189" cy="161949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 flipH="true">
            <a:off x="8772910" y="6310964"/>
            <a:ext cx="1695002" cy="929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077032"/>
          <a:ext cx="15699921" cy="5543474"/>
        </p:xfrm>
        <a:graphic>
          <a:graphicData uri="http://schemas.openxmlformats.org/drawingml/2006/table">
            <a:tbl>
              <a:tblPr/>
              <a:tblGrid>
                <a:gridCol w="4963974"/>
                <a:gridCol w="10735947"/>
              </a:tblGrid>
              <a:tr h="11150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 Bold"/>
                        </a:rPr>
                        <a:t>Missing Values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</a:rPr>
                        <a:t>For features where missing values were significant (e.g., genre), decisions needed to be made whether to fill these in based on external sources or to remove entries.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11150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EFBF5"/>
                          </a:solidFill>
                          <a:latin typeface="DM Sans Bold"/>
                        </a:rPr>
                        <a:t>Normalization/Standardization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</a:rPr>
                        <a:t>Features like loudness and tempo have been standardized to ensure comparability across different recordings.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11150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 Bold"/>
                        </a:rPr>
                        <a:t>One hot Encoding Categorical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</a:rPr>
                        <a:t>Transforming categorical data such as artist names and genres into a usable format for our machine learning models.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  <a:tr h="2198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FEFBF5"/>
                          </a:solidFill>
                          <a:latin typeface="DM Sans Bold"/>
                        </a:rPr>
                        <a:t>Feature Creation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</a:rPr>
                        <a:t>'artist_popularity' column reflects the average popularity of songs by the same artist.</a:t>
                      </a:r>
                      <a:endParaRPr lang="en-US" sz="1100"/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</a:rPr>
                        <a:t>‘age_of_song’. </a:t>
                      </a:r>
                    </a:p>
                    <a:p>
                      <a:pPr algn="l" marL="367032" indent="-183516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</a:rPr>
                        <a:t>interaction term: tempo * valence.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697" y="1019175"/>
            <a:ext cx="79767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Handling the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876425"/>
            <a:ext cx="68012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"/>
              </a:rPr>
              <a:t>Data Cleaning and Feature Engineering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697" y="2963119"/>
          <a:ext cx="16230603" cy="4360761"/>
        </p:xfrm>
        <a:graphic>
          <a:graphicData uri="http://schemas.openxmlformats.org/drawingml/2006/table">
            <a:tbl>
              <a:tblPr/>
              <a:tblGrid>
                <a:gridCol w="8115301"/>
                <a:gridCol w="8115301"/>
              </a:tblGrid>
              <a:tr h="4360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ML Techniques</a:t>
                      </a:r>
                      <a:endParaRPr lang="en-US" sz="1100"/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Linear Regression</a:t>
                      </a:r>
                    </a:p>
                    <a:p>
                      <a:pPr algn="l" marL="863601" indent="-287867" lvl="2">
                        <a:lnSpc>
                          <a:spcPts val="2800"/>
                        </a:lnSpc>
                        <a:buFont typeface="Arial"/>
                        <a:buChar char="⚬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Principal Component Analysis (PCA)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Polynomial Regression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Lasso and Ridge Regression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Decision Trees and Random Forests 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Elastic Net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Boosting and Bagging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Primary methods that we used to navigate and refine these models were: 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Cross Validation (k-fold, nested)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Grid Search Cross Validation 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Mean Squared Error and Adjusted R^2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. (Used to evaluate model performance)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One hot encoding 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Standardization of data/features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"/>
                        </a:rPr>
                        <a:t>Feature engineering 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019175"/>
            <a:ext cx="111360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Machine Learning Techniques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73291" y="4791075"/>
            <a:ext cx="634141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DM Sans Bold"/>
              </a:rPr>
              <a:t>Model Outcomes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0" y="-40536"/>
          <a:ext cx="18022438" cy="10327536"/>
        </p:xfrm>
        <a:graphic>
          <a:graphicData uri="http://schemas.openxmlformats.org/drawingml/2006/table">
            <a:tbl>
              <a:tblPr/>
              <a:tblGrid>
                <a:gridCol w="5503293"/>
                <a:gridCol w="2847092"/>
                <a:gridCol w="2259525"/>
                <a:gridCol w="1595751"/>
                <a:gridCol w="1486410"/>
                <a:gridCol w="4330367"/>
              </a:tblGrid>
              <a:tr h="47713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Model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MSE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Adjusted R^2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RMSE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Best alpha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 Bold"/>
                        </a:rPr>
                        <a:t>Features chosen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27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3131"/>
                          </a:solidFill>
                          <a:latin typeface="DM Sans Bold"/>
                        </a:rPr>
                        <a:t>BASELINE: Model: Linear Regression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3131"/>
                          </a:solidFill>
                          <a:latin typeface="DM Sans"/>
                        </a:rPr>
                        <a:t>511.00060515841136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'danceability', 'mode', 'valence', 'instrumentalness', 'tempo'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38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Lin</a:t>
                      </a: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ear Regression WITH Principal Component Analysis (data is standardized)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263.69549660799527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0.4751208622199029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68 PCA components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38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Ridge Regression Model (with one hot encoded, feature engineered columns, and ALL data columns)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242.3266399 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0.5176550247245986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15.566844248640606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00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Ridge Regression With Cross validation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0.5237442580550712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46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Linear Regression; with our one hot encoded elements and feature engineered columns and ALL data columns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242.96681067162064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0.5163807811095031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73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Ridge Regression;After parameter tuning, standardization, grid search cv. with our one hot encoded elements and feature engineered columns and ALL data columns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242.84053015839808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100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73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Linear Regression(using lassocv to find best features and cv score and alpha). with our one hot encoded elements and feature engineered columns and ALL data columns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artist_popularity: 235.68767684343914</a:t>
                      </a:r>
                      <a:endParaRPr lang="en-US" sz="1100"/>
                    </a:p>
                    <a:p>
                      <a:pPr algn="l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duration_ms: 504.6027514425772</a:t>
                      </a:r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LassoCV  gave us features: ‘Artist_popularity’, ‘duration_ms’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0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Lasso Regularization on all necessary features (onehot, feature eng cols)Data is standardized and  cross validated,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235.78458554155938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0.5306768164309301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 0.1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 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06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 ElasticNet w/ GridSearchCV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239.32686256709115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0.5166321392394344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15.583341431105143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0.1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DM Sans"/>
                        </a:rPr>
                        <a:t>one hot encoded features, the original float features, and the new features  (artist_popularity, age_of_song)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95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Lasso w/ Polynomial Features, degree chosen using GridSearchCV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 238.95954816774116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 0.5243571345738232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15.458316472622146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 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5E17EB"/>
                          </a:solidFill>
                          <a:latin typeface="DM Sans Bold"/>
                        </a:rPr>
                        <a:t>one hot encoded features, the original float features, and the new features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DAGDVrXd3Dc</dc:identifier>
  <dcterms:modified xsi:type="dcterms:W3CDTF">2011-08-01T06:04:30Z</dcterms:modified>
  <cp:revision>1</cp:revision>
  <dc:title>Spotify Top Hits Popularity Predictor</dc:title>
</cp:coreProperties>
</file>